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8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8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41" r:id="rId206"/>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06" Type="http://schemas.openxmlformats.org/officeDocument/2006/relationships/slide" Target="slides/slide86.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2" name="Shape 10152"/>
        <p:cNvGrpSpPr/>
        <p:nvPr/>
      </p:nvGrpSpPr>
      <p:grpSpPr>
        <a:xfrm>
          <a:off x="0" y="0"/>
          <a:ext cx="0" cy="0"/>
          <a:chOff x="0" y="0"/>
          <a:chExt cx="0" cy="0"/>
        </a:xfrm>
      </p:grpSpPr>
      <p:sp>
        <p:nvSpPr>
          <p:cNvPr id="10153" name="Google Shape;10153;p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54" name="Google Shape;10154;p8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45.xml"/><Relationship Id="rId2" Type="http://schemas.openxmlformats.org/officeDocument/2006/relationships/notesSlide" Target="../notesSlides/notesSlide86.xml"/></Relationships>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5" name="Shape 10155"/>
        <p:cNvGrpSpPr/>
        <p:nvPr/>
      </p:nvGrpSpPr>
      <p:grpSpPr>
        <a:xfrm>
          <a:off x="0" y="0"/>
          <a:ext cx="0" cy="0"/>
          <a:chOff x="0" y="0"/>
          <a:chExt cx="0" cy="0"/>
        </a:xfrm>
      </p:grpSpPr>
      <p:sp>
        <p:nvSpPr>
          <p:cNvPr id="10156" name="Google Shape;10156;p1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Times New Roman"/>
              <a:buNone/>
            </a:pPr>
            <a:fld id="{00000000-1234-1234-1234-123412341234}" type="slidenum">
              <a:rPr b="0" i="0" lang="en-US"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cxnSp>
        <p:nvCxnSpPr>
          <p:cNvPr id="10157" name="Google Shape;10157;p1516"/>
          <p:cNvCxnSpPr/>
          <p:nvPr/>
        </p:nvCxnSpPr>
        <p:spPr>
          <a:xfrm>
            <a:off x="3006725" y="1619250"/>
            <a:ext cx="0" cy="419100"/>
          </a:xfrm>
          <a:prstGeom prst="straightConnector1">
            <a:avLst/>
          </a:prstGeom>
          <a:noFill/>
          <a:ln cap="flat" cmpd="sng" w="9525">
            <a:solidFill>
              <a:schemeClr val="dk1"/>
            </a:solidFill>
            <a:prstDash val="solid"/>
            <a:round/>
            <a:headEnd len="med" w="med" type="none"/>
            <a:tailEnd len="med" w="med" type="none"/>
          </a:ln>
        </p:spPr>
      </p:cxnSp>
      <p:sp>
        <p:nvSpPr>
          <p:cNvPr id="10158" name="Google Shape;10158;p1516"/>
          <p:cNvSpPr txBox="1"/>
          <p:nvPr>
            <p:ph type="title"/>
          </p:nvPr>
        </p:nvSpPr>
        <p:spPr>
          <a:xfrm>
            <a:off x="685800" y="0"/>
            <a:ext cx="7562850" cy="1143000"/>
          </a:xfrm>
          <a:prstGeom prst="rect">
            <a:avLst/>
          </a:prstGeom>
          <a:noFill/>
          <a:ln>
            <a:noFill/>
          </a:ln>
        </p:spPr>
        <p:txBody>
          <a:bodyPr anchorCtr="0" anchor="ctr" bIns="45700" lIns="91425" spcFirstLastPara="1" rIns="91425" wrap="square" tIns="45700">
            <a:noAutofit/>
          </a:bodyPr>
          <a:lstStyle/>
          <a:p>
            <a:pPr indent="0" lvl="0" marL="0" rtl="0" algn="ctr">
              <a:lnSpc>
                <a:spcPct val="85000"/>
              </a:lnSpc>
              <a:spcBef>
                <a:spcPts val="0"/>
              </a:spcBef>
              <a:spcAft>
                <a:spcPts val="0"/>
              </a:spcAft>
              <a:buNone/>
            </a:pPr>
            <a:r>
              <a:rPr lang="en-US" sz="2800"/>
              <a:t>Requirements Flow to GOES-R Architecture Development</a:t>
            </a:r>
            <a:endParaRPr/>
          </a:p>
        </p:txBody>
      </p:sp>
      <p:grpSp>
        <p:nvGrpSpPr>
          <p:cNvPr id="10159" name="Google Shape;10159;p1516"/>
          <p:cNvGrpSpPr/>
          <p:nvPr/>
        </p:nvGrpSpPr>
        <p:grpSpPr>
          <a:xfrm>
            <a:off x="392113" y="3930650"/>
            <a:ext cx="1370012" cy="1293813"/>
            <a:chOff x="429" y="2560"/>
            <a:chExt cx="863" cy="815"/>
          </a:xfrm>
        </p:grpSpPr>
        <p:grpSp>
          <p:nvGrpSpPr>
            <p:cNvPr id="10160" name="Google Shape;10160;p1516"/>
            <p:cNvGrpSpPr/>
            <p:nvPr/>
          </p:nvGrpSpPr>
          <p:grpSpPr>
            <a:xfrm>
              <a:off x="429" y="2560"/>
              <a:ext cx="863" cy="815"/>
              <a:chOff x="429" y="2560"/>
              <a:chExt cx="863" cy="815"/>
            </a:xfrm>
          </p:grpSpPr>
          <p:grpSp>
            <p:nvGrpSpPr>
              <p:cNvPr id="10161" name="Google Shape;10161;p1516"/>
              <p:cNvGrpSpPr/>
              <p:nvPr/>
            </p:nvGrpSpPr>
            <p:grpSpPr>
              <a:xfrm>
                <a:off x="592" y="2560"/>
                <a:ext cx="700" cy="640"/>
                <a:chOff x="1080" y="928"/>
                <a:chExt cx="4328" cy="2560"/>
              </a:xfrm>
            </p:grpSpPr>
            <p:cxnSp>
              <p:nvCxnSpPr>
                <p:cNvPr id="10162" name="Google Shape;10162;p1516"/>
                <p:cNvCxnSpPr/>
                <p:nvPr/>
              </p:nvCxnSpPr>
              <p:spPr>
                <a:xfrm>
                  <a:off x="1080" y="928"/>
                  <a:ext cx="0" cy="2560"/>
                </a:xfrm>
                <a:prstGeom prst="straightConnector1">
                  <a:avLst/>
                </a:prstGeom>
                <a:noFill/>
                <a:ln cap="flat" cmpd="sng" w="28575">
                  <a:solidFill>
                    <a:schemeClr val="dk1"/>
                  </a:solidFill>
                  <a:prstDash val="solid"/>
                  <a:round/>
                  <a:headEnd len="med" w="med" type="triangle"/>
                  <a:tailEnd len="med" w="med" type="none"/>
                </a:ln>
              </p:spPr>
            </p:cxnSp>
            <p:cxnSp>
              <p:nvCxnSpPr>
                <p:cNvPr id="10163" name="Google Shape;10163;p1516"/>
                <p:cNvCxnSpPr/>
                <p:nvPr/>
              </p:nvCxnSpPr>
              <p:spPr>
                <a:xfrm>
                  <a:off x="1080" y="3480"/>
                  <a:ext cx="4328" cy="0"/>
                </a:xfrm>
                <a:prstGeom prst="straightConnector1">
                  <a:avLst/>
                </a:prstGeom>
                <a:noFill/>
                <a:ln cap="flat" cmpd="sng" w="28575">
                  <a:solidFill>
                    <a:schemeClr val="dk1"/>
                  </a:solidFill>
                  <a:prstDash val="solid"/>
                  <a:round/>
                  <a:headEnd len="med" w="med" type="none"/>
                  <a:tailEnd len="med" w="med" type="triangle"/>
                </a:ln>
              </p:spPr>
            </p:cxnSp>
          </p:grpSp>
          <p:sp>
            <p:nvSpPr>
              <p:cNvPr id="10164" name="Google Shape;10164;p1516"/>
              <p:cNvSpPr txBox="1"/>
              <p:nvPr/>
            </p:nvSpPr>
            <p:spPr>
              <a:xfrm rot="-5400000">
                <a:off x="366" y="2814"/>
                <a:ext cx="280" cy="1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Cost</a:t>
                </a:r>
                <a:endParaRPr/>
              </a:p>
            </p:txBody>
          </p:sp>
          <p:sp>
            <p:nvSpPr>
              <p:cNvPr id="10165" name="Google Shape;10165;p1516"/>
              <p:cNvSpPr txBox="1"/>
              <p:nvPr/>
            </p:nvSpPr>
            <p:spPr>
              <a:xfrm>
                <a:off x="598" y="3221"/>
                <a:ext cx="572" cy="1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Performance</a:t>
                </a:r>
                <a:endParaRPr/>
              </a:p>
            </p:txBody>
          </p:sp>
        </p:grpSp>
        <p:grpSp>
          <p:nvGrpSpPr>
            <p:cNvPr id="10166" name="Google Shape;10166;p1516"/>
            <p:cNvGrpSpPr/>
            <p:nvPr/>
          </p:nvGrpSpPr>
          <p:grpSpPr>
            <a:xfrm>
              <a:off x="640" y="2751"/>
              <a:ext cx="546" cy="318"/>
              <a:chOff x="1162" y="703"/>
              <a:chExt cx="1524" cy="774"/>
            </a:xfrm>
          </p:grpSpPr>
          <p:cxnSp>
            <p:nvCxnSpPr>
              <p:cNvPr id="10167" name="Google Shape;10167;p1516"/>
              <p:cNvCxnSpPr/>
              <p:nvPr/>
            </p:nvCxnSpPr>
            <p:spPr>
              <a:xfrm flipH="1" rot="10800000">
                <a:off x="1162" y="1447"/>
                <a:ext cx="192" cy="30"/>
              </a:xfrm>
              <a:prstGeom prst="straightConnector1">
                <a:avLst/>
              </a:prstGeom>
              <a:noFill/>
              <a:ln cap="flat" cmpd="sng" w="38100">
                <a:solidFill>
                  <a:schemeClr val="dk1"/>
                </a:solidFill>
                <a:prstDash val="solid"/>
                <a:round/>
                <a:headEnd len="med" w="med" type="none"/>
                <a:tailEnd len="med" w="med" type="none"/>
              </a:ln>
            </p:spPr>
          </p:cxnSp>
          <p:cxnSp>
            <p:nvCxnSpPr>
              <p:cNvPr id="10168" name="Google Shape;10168;p1516"/>
              <p:cNvCxnSpPr/>
              <p:nvPr/>
            </p:nvCxnSpPr>
            <p:spPr>
              <a:xfrm flipH="1" rot="10800000">
                <a:off x="1354" y="1423"/>
                <a:ext cx="186" cy="24"/>
              </a:xfrm>
              <a:prstGeom prst="straightConnector1">
                <a:avLst/>
              </a:prstGeom>
              <a:noFill/>
              <a:ln cap="flat" cmpd="sng" w="38100">
                <a:solidFill>
                  <a:schemeClr val="dk1"/>
                </a:solidFill>
                <a:prstDash val="solid"/>
                <a:round/>
                <a:headEnd len="med" w="med" type="none"/>
                <a:tailEnd len="med" w="med" type="none"/>
              </a:ln>
            </p:spPr>
          </p:cxnSp>
          <p:cxnSp>
            <p:nvCxnSpPr>
              <p:cNvPr id="10169" name="Google Shape;10169;p1516"/>
              <p:cNvCxnSpPr/>
              <p:nvPr/>
            </p:nvCxnSpPr>
            <p:spPr>
              <a:xfrm flipH="1" rot="10800000">
                <a:off x="1540" y="1351"/>
                <a:ext cx="192" cy="72"/>
              </a:xfrm>
              <a:prstGeom prst="straightConnector1">
                <a:avLst/>
              </a:prstGeom>
              <a:noFill/>
              <a:ln cap="flat" cmpd="sng" w="38100">
                <a:solidFill>
                  <a:schemeClr val="dk1"/>
                </a:solidFill>
                <a:prstDash val="solid"/>
                <a:round/>
                <a:headEnd len="med" w="med" type="none"/>
                <a:tailEnd len="med" w="med" type="none"/>
              </a:ln>
            </p:spPr>
          </p:cxnSp>
          <p:cxnSp>
            <p:nvCxnSpPr>
              <p:cNvPr id="10170" name="Google Shape;10170;p1516"/>
              <p:cNvCxnSpPr/>
              <p:nvPr/>
            </p:nvCxnSpPr>
            <p:spPr>
              <a:xfrm flipH="1" rot="10800000">
                <a:off x="1732" y="1123"/>
                <a:ext cx="192" cy="228"/>
              </a:xfrm>
              <a:prstGeom prst="straightConnector1">
                <a:avLst/>
              </a:prstGeom>
              <a:noFill/>
              <a:ln cap="flat" cmpd="sng" w="38100">
                <a:solidFill>
                  <a:schemeClr val="dk1"/>
                </a:solidFill>
                <a:prstDash val="solid"/>
                <a:round/>
                <a:headEnd len="med" w="med" type="none"/>
                <a:tailEnd len="med" w="med" type="none"/>
              </a:ln>
            </p:spPr>
          </p:cxnSp>
          <p:cxnSp>
            <p:nvCxnSpPr>
              <p:cNvPr id="10171" name="Google Shape;10171;p1516"/>
              <p:cNvCxnSpPr/>
              <p:nvPr/>
            </p:nvCxnSpPr>
            <p:spPr>
              <a:xfrm flipH="1" rot="10800000">
                <a:off x="1924" y="1081"/>
                <a:ext cx="192" cy="42"/>
              </a:xfrm>
              <a:prstGeom prst="straightConnector1">
                <a:avLst/>
              </a:prstGeom>
              <a:noFill/>
              <a:ln cap="flat" cmpd="sng" w="38100">
                <a:solidFill>
                  <a:schemeClr val="dk1"/>
                </a:solidFill>
                <a:prstDash val="solid"/>
                <a:round/>
                <a:headEnd len="med" w="med" type="none"/>
                <a:tailEnd len="med" w="med" type="none"/>
              </a:ln>
            </p:spPr>
          </p:cxnSp>
          <p:cxnSp>
            <p:nvCxnSpPr>
              <p:cNvPr id="10172" name="Google Shape;10172;p1516"/>
              <p:cNvCxnSpPr/>
              <p:nvPr/>
            </p:nvCxnSpPr>
            <p:spPr>
              <a:xfrm flipH="1" rot="10800000">
                <a:off x="2116" y="1039"/>
                <a:ext cx="192" cy="42"/>
              </a:xfrm>
              <a:prstGeom prst="straightConnector1">
                <a:avLst/>
              </a:prstGeom>
              <a:noFill/>
              <a:ln cap="flat" cmpd="sng" w="38100">
                <a:solidFill>
                  <a:schemeClr val="dk1"/>
                </a:solidFill>
                <a:prstDash val="solid"/>
                <a:round/>
                <a:headEnd len="med" w="med" type="none"/>
                <a:tailEnd len="med" w="med" type="none"/>
              </a:ln>
            </p:spPr>
          </p:cxnSp>
          <p:cxnSp>
            <p:nvCxnSpPr>
              <p:cNvPr id="10173" name="Google Shape;10173;p1516"/>
              <p:cNvCxnSpPr/>
              <p:nvPr/>
            </p:nvCxnSpPr>
            <p:spPr>
              <a:xfrm flipH="1" rot="10800000">
                <a:off x="2308" y="913"/>
                <a:ext cx="186" cy="126"/>
              </a:xfrm>
              <a:prstGeom prst="straightConnector1">
                <a:avLst/>
              </a:prstGeom>
              <a:noFill/>
              <a:ln cap="flat" cmpd="sng" w="38100">
                <a:solidFill>
                  <a:schemeClr val="dk1"/>
                </a:solidFill>
                <a:prstDash val="solid"/>
                <a:round/>
                <a:headEnd len="med" w="med" type="none"/>
                <a:tailEnd len="med" w="med" type="none"/>
              </a:ln>
            </p:spPr>
          </p:cxnSp>
          <p:cxnSp>
            <p:nvCxnSpPr>
              <p:cNvPr id="10174" name="Google Shape;10174;p1516"/>
              <p:cNvCxnSpPr/>
              <p:nvPr/>
            </p:nvCxnSpPr>
            <p:spPr>
              <a:xfrm flipH="1" rot="10800000">
                <a:off x="2494" y="703"/>
                <a:ext cx="192" cy="210"/>
              </a:xfrm>
              <a:prstGeom prst="straightConnector1">
                <a:avLst/>
              </a:prstGeom>
              <a:noFill/>
              <a:ln cap="flat" cmpd="sng" w="38100">
                <a:solidFill>
                  <a:schemeClr val="dk1"/>
                </a:solidFill>
                <a:prstDash val="solid"/>
                <a:round/>
                <a:headEnd len="med" w="med" type="none"/>
                <a:tailEnd len="med" w="med" type="none"/>
              </a:ln>
            </p:spPr>
          </p:cxnSp>
        </p:grpSp>
      </p:grpSp>
      <p:sp>
        <p:nvSpPr>
          <p:cNvPr id="10175" name="Google Shape;10175;p1516"/>
          <p:cNvSpPr/>
          <p:nvPr/>
        </p:nvSpPr>
        <p:spPr>
          <a:xfrm>
            <a:off x="15875" y="3105150"/>
            <a:ext cx="1809750" cy="742950"/>
          </a:xfrm>
          <a:prstGeom prst="rect">
            <a:avLst/>
          </a:prstGeom>
          <a:solidFill>
            <a:srgbClr val="CC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sng" cap="none" strike="noStrike">
              <a:solidFill>
                <a:srgbClr val="000000"/>
              </a:solidFill>
              <a:latin typeface="Times New Roman"/>
              <a:ea typeface="Times New Roman"/>
              <a:cs typeface="Times New Roman"/>
              <a:sym typeface="Times New Roman"/>
            </a:endParaRPr>
          </a:p>
        </p:txBody>
      </p:sp>
      <p:sp>
        <p:nvSpPr>
          <p:cNvPr id="10176" name="Google Shape;10176;p1516"/>
          <p:cNvSpPr/>
          <p:nvPr/>
        </p:nvSpPr>
        <p:spPr>
          <a:xfrm>
            <a:off x="2111375" y="3105150"/>
            <a:ext cx="1809750" cy="742950"/>
          </a:xfrm>
          <a:prstGeom prst="rect">
            <a:avLst/>
          </a:prstGeom>
          <a:solidFill>
            <a:srgbClr val="CC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sng" cap="none" strike="noStrike">
              <a:solidFill>
                <a:srgbClr val="000000"/>
              </a:solidFill>
              <a:latin typeface="Times New Roman"/>
              <a:ea typeface="Times New Roman"/>
              <a:cs typeface="Times New Roman"/>
              <a:sym typeface="Times New Roman"/>
            </a:endParaRPr>
          </a:p>
        </p:txBody>
      </p:sp>
      <p:sp>
        <p:nvSpPr>
          <p:cNvPr id="10177" name="Google Shape;10177;p1516"/>
          <p:cNvSpPr/>
          <p:nvPr/>
        </p:nvSpPr>
        <p:spPr>
          <a:xfrm>
            <a:off x="4187825" y="3105150"/>
            <a:ext cx="1809750" cy="742950"/>
          </a:xfrm>
          <a:prstGeom prst="rect">
            <a:avLst/>
          </a:prstGeom>
          <a:solidFill>
            <a:srgbClr val="CC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sng" cap="none" strike="noStrike">
              <a:solidFill>
                <a:srgbClr val="000000"/>
              </a:solidFill>
              <a:latin typeface="Times New Roman"/>
              <a:ea typeface="Times New Roman"/>
              <a:cs typeface="Times New Roman"/>
              <a:sym typeface="Times New Roman"/>
            </a:endParaRPr>
          </a:p>
        </p:txBody>
      </p:sp>
      <p:cxnSp>
        <p:nvCxnSpPr>
          <p:cNvPr id="10178" name="Google Shape;10178;p1516"/>
          <p:cNvCxnSpPr/>
          <p:nvPr/>
        </p:nvCxnSpPr>
        <p:spPr>
          <a:xfrm>
            <a:off x="892175" y="2924175"/>
            <a:ext cx="0" cy="171450"/>
          </a:xfrm>
          <a:prstGeom prst="straightConnector1">
            <a:avLst/>
          </a:prstGeom>
          <a:noFill/>
          <a:ln cap="flat" cmpd="sng" w="9525">
            <a:solidFill>
              <a:schemeClr val="dk1"/>
            </a:solidFill>
            <a:prstDash val="solid"/>
            <a:round/>
            <a:headEnd len="med" w="med" type="none"/>
            <a:tailEnd len="med" w="med" type="triangle"/>
          </a:ln>
        </p:spPr>
      </p:cxnSp>
      <p:sp>
        <p:nvSpPr>
          <p:cNvPr id="10179" name="Google Shape;10179;p1516"/>
          <p:cNvSpPr/>
          <p:nvPr/>
        </p:nvSpPr>
        <p:spPr>
          <a:xfrm>
            <a:off x="1825625" y="1162050"/>
            <a:ext cx="2343150" cy="571500"/>
          </a:xfrm>
          <a:prstGeom prst="flowChartTerminator">
            <a:avLst/>
          </a:prstGeom>
          <a:solidFill>
            <a:srgbClr val="CC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sng" cap="none" strike="noStrike">
              <a:solidFill>
                <a:srgbClr val="000000"/>
              </a:solidFill>
              <a:latin typeface="Times New Roman"/>
              <a:ea typeface="Times New Roman"/>
              <a:cs typeface="Times New Roman"/>
              <a:sym typeface="Times New Roman"/>
            </a:endParaRPr>
          </a:p>
        </p:txBody>
      </p:sp>
      <p:sp>
        <p:nvSpPr>
          <p:cNvPr id="10180" name="Google Shape;10180;p1516"/>
          <p:cNvSpPr txBox="1"/>
          <p:nvPr/>
        </p:nvSpPr>
        <p:spPr>
          <a:xfrm>
            <a:off x="2084388" y="1258888"/>
            <a:ext cx="1863725" cy="457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User Needs</a:t>
            </a:r>
            <a:endParaRPr/>
          </a:p>
        </p:txBody>
      </p:sp>
      <p:cxnSp>
        <p:nvCxnSpPr>
          <p:cNvPr id="10181" name="Google Shape;10181;p1516"/>
          <p:cNvCxnSpPr/>
          <p:nvPr/>
        </p:nvCxnSpPr>
        <p:spPr>
          <a:xfrm flipH="1">
            <a:off x="892175" y="2724150"/>
            <a:ext cx="2114550" cy="200025"/>
          </a:xfrm>
          <a:prstGeom prst="straightConnector1">
            <a:avLst/>
          </a:prstGeom>
          <a:noFill/>
          <a:ln cap="flat" cmpd="sng" w="9525">
            <a:solidFill>
              <a:schemeClr val="dk1"/>
            </a:solidFill>
            <a:prstDash val="solid"/>
            <a:round/>
            <a:headEnd len="med" w="med" type="none"/>
            <a:tailEnd len="med" w="med" type="none"/>
          </a:ln>
        </p:spPr>
      </p:cxnSp>
      <p:cxnSp>
        <p:nvCxnSpPr>
          <p:cNvPr id="10182" name="Google Shape;10182;p1516"/>
          <p:cNvCxnSpPr/>
          <p:nvPr/>
        </p:nvCxnSpPr>
        <p:spPr>
          <a:xfrm>
            <a:off x="3016250" y="2724150"/>
            <a:ext cx="2114550" cy="200025"/>
          </a:xfrm>
          <a:prstGeom prst="straightConnector1">
            <a:avLst/>
          </a:prstGeom>
          <a:noFill/>
          <a:ln cap="flat" cmpd="sng" w="9525">
            <a:solidFill>
              <a:schemeClr val="dk1"/>
            </a:solidFill>
            <a:prstDash val="solid"/>
            <a:round/>
            <a:headEnd len="med" w="med" type="none"/>
            <a:tailEnd len="med" w="med" type="none"/>
          </a:ln>
        </p:spPr>
      </p:cxnSp>
      <p:cxnSp>
        <p:nvCxnSpPr>
          <p:cNvPr id="10183" name="Google Shape;10183;p1516"/>
          <p:cNvCxnSpPr/>
          <p:nvPr/>
        </p:nvCxnSpPr>
        <p:spPr>
          <a:xfrm>
            <a:off x="5130800" y="2933700"/>
            <a:ext cx="0" cy="171450"/>
          </a:xfrm>
          <a:prstGeom prst="straightConnector1">
            <a:avLst/>
          </a:prstGeom>
          <a:noFill/>
          <a:ln cap="flat" cmpd="sng" w="9525">
            <a:solidFill>
              <a:schemeClr val="dk1"/>
            </a:solidFill>
            <a:prstDash val="solid"/>
            <a:round/>
            <a:headEnd len="med" w="med" type="none"/>
            <a:tailEnd len="med" w="med" type="triangle"/>
          </a:ln>
        </p:spPr>
      </p:cxnSp>
      <p:cxnSp>
        <p:nvCxnSpPr>
          <p:cNvPr id="10184" name="Google Shape;10184;p1516"/>
          <p:cNvCxnSpPr/>
          <p:nvPr/>
        </p:nvCxnSpPr>
        <p:spPr>
          <a:xfrm>
            <a:off x="3006725" y="2724150"/>
            <a:ext cx="0" cy="371475"/>
          </a:xfrm>
          <a:prstGeom prst="straightConnector1">
            <a:avLst/>
          </a:prstGeom>
          <a:noFill/>
          <a:ln cap="flat" cmpd="sng" w="9525">
            <a:solidFill>
              <a:schemeClr val="dk1"/>
            </a:solidFill>
            <a:prstDash val="solid"/>
            <a:round/>
            <a:headEnd len="med" w="med" type="none"/>
            <a:tailEnd len="med" w="med" type="triangle"/>
          </a:ln>
        </p:spPr>
      </p:cxnSp>
      <p:sp>
        <p:nvSpPr>
          <p:cNvPr id="10185" name="Google Shape;10185;p1516"/>
          <p:cNvSpPr txBox="1"/>
          <p:nvPr/>
        </p:nvSpPr>
        <p:spPr>
          <a:xfrm>
            <a:off x="0" y="3127375"/>
            <a:ext cx="1866900" cy="754063"/>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Architecture I</a:t>
            </a:r>
            <a:endParaRPr/>
          </a:p>
          <a:p>
            <a:pPr indent="0" lvl="0" marL="0" marR="0" rtl="0" algn="ctr">
              <a:lnSpc>
                <a:spcPct val="9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 2 GEO Satellite Constellation</a:t>
            </a:r>
            <a:endParaRPr/>
          </a:p>
        </p:txBody>
      </p:sp>
      <p:sp>
        <p:nvSpPr>
          <p:cNvPr id="10186" name="Google Shape;10186;p1516"/>
          <p:cNvSpPr txBox="1"/>
          <p:nvPr/>
        </p:nvSpPr>
        <p:spPr>
          <a:xfrm>
            <a:off x="2089150" y="3127375"/>
            <a:ext cx="1798638" cy="754063"/>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Architecture II</a:t>
            </a:r>
            <a:endParaRPr/>
          </a:p>
          <a:p>
            <a:pPr indent="0" lvl="0" marL="0" marR="0" rtl="0" algn="ctr">
              <a:lnSpc>
                <a:spcPct val="9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Multi-Satellite Constellation</a:t>
            </a:r>
            <a:endParaRPr/>
          </a:p>
        </p:txBody>
      </p:sp>
      <p:sp>
        <p:nvSpPr>
          <p:cNvPr id="10187" name="Google Shape;10187;p1516"/>
          <p:cNvSpPr txBox="1"/>
          <p:nvPr/>
        </p:nvSpPr>
        <p:spPr>
          <a:xfrm>
            <a:off x="4181475" y="3127375"/>
            <a:ext cx="1825625" cy="754063"/>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Architecture III</a:t>
            </a:r>
            <a:endParaRPr/>
          </a:p>
          <a:p>
            <a:pPr indent="0" lvl="0" marL="0" marR="0" rtl="0" algn="ctr">
              <a:lnSpc>
                <a:spcPct val="9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Med Earth Orbit Constellation</a:t>
            </a:r>
            <a:endParaRPr/>
          </a:p>
        </p:txBody>
      </p:sp>
      <p:sp>
        <p:nvSpPr>
          <p:cNvPr id="10188" name="Google Shape;10188;p1516"/>
          <p:cNvSpPr/>
          <p:nvPr/>
        </p:nvSpPr>
        <p:spPr>
          <a:xfrm>
            <a:off x="2149475" y="5676900"/>
            <a:ext cx="1809750" cy="742950"/>
          </a:xfrm>
          <a:prstGeom prst="rect">
            <a:avLst/>
          </a:prstGeom>
          <a:solidFill>
            <a:srgbClr val="CC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sng" cap="none" strike="noStrike">
              <a:solidFill>
                <a:srgbClr val="000000"/>
              </a:solidFill>
              <a:latin typeface="Times New Roman"/>
              <a:ea typeface="Times New Roman"/>
              <a:cs typeface="Times New Roman"/>
              <a:sym typeface="Times New Roman"/>
            </a:endParaRPr>
          </a:p>
        </p:txBody>
      </p:sp>
      <p:sp>
        <p:nvSpPr>
          <p:cNvPr id="10189" name="Google Shape;10189;p1516"/>
          <p:cNvSpPr txBox="1"/>
          <p:nvPr/>
        </p:nvSpPr>
        <p:spPr>
          <a:xfrm>
            <a:off x="2135188" y="5756275"/>
            <a:ext cx="1825625" cy="58102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Recommend Alternative(s)</a:t>
            </a:r>
            <a:endParaRPr/>
          </a:p>
        </p:txBody>
      </p:sp>
      <p:sp>
        <p:nvSpPr>
          <p:cNvPr id="10190" name="Google Shape;10190;p1516"/>
          <p:cNvSpPr/>
          <p:nvPr/>
        </p:nvSpPr>
        <p:spPr>
          <a:xfrm rot="5400000">
            <a:off x="2816225" y="5048250"/>
            <a:ext cx="438150" cy="742950"/>
          </a:xfrm>
          <a:prstGeom prst="notchedRightArrow">
            <a:avLst>
              <a:gd fmla="val 50000" name="adj1"/>
              <a:gd fmla="val 25000" name="adj2"/>
            </a:avLst>
          </a:prstGeom>
          <a:solidFill>
            <a:srgbClr val="CC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sng" cap="none" strike="noStrike">
              <a:solidFill>
                <a:srgbClr val="000000"/>
              </a:solidFill>
              <a:latin typeface="Times New Roman"/>
              <a:ea typeface="Times New Roman"/>
              <a:cs typeface="Times New Roman"/>
              <a:sym typeface="Times New Roman"/>
            </a:endParaRPr>
          </a:p>
        </p:txBody>
      </p:sp>
      <p:grpSp>
        <p:nvGrpSpPr>
          <p:cNvPr id="10191" name="Google Shape;10191;p1516"/>
          <p:cNvGrpSpPr/>
          <p:nvPr/>
        </p:nvGrpSpPr>
        <p:grpSpPr>
          <a:xfrm>
            <a:off x="4368800" y="3943350"/>
            <a:ext cx="1368425" cy="1293813"/>
            <a:chOff x="2934" y="2568"/>
            <a:chExt cx="862" cy="815"/>
          </a:xfrm>
        </p:grpSpPr>
        <p:grpSp>
          <p:nvGrpSpPr>
            <p:cNvPr id="10192" name="Google Shape;10192;p1516"/>
            <p:cNvGrpSpPr/>
            <p:nvPr/>
          </p:nvGrpSpPr>
          <p:grpSpPr>
            <a:xfrm>
              <a:off x="3096" y="2568"/>
              <a:ext cx="700" cy="640"/>
              <a:chOff x="1080" y="928"/>
              <a:chExt cx="4328" cy="2560"/>
            </a:xfrm>
          </p:grpSpPr>
          <p:cxnSp>
            <p:nvCxnSpPr>
              <p:cNvPr id="10193" name="Google Shape;10193;p1516"/>
              <p:cNvCxnSpPr/>
              <p:nvPr/>
            </p:nvCxnSpPr>
            <p:spPr>
              <a:xfrm>
                <a:off x="1080" y="928"/>
                <a:ext cx="0" cy="2560"/>
              </a:xfrm>
              <a:prstGeom prst="straightConnector1">
                <a:avLst/>
              </a:prstGeom>
              <a:noFill/>
              <a:ln cap="flat" cmpd="sng" w="28575">
                <a:solidFill>
                  <a:schemeClr val="dk1"/>
                </a:solidFill>
                <a:prstDash val="solid"/>
                <a:round/>
                <a:headEnd len="med" w="med" type="triangle"/>
                <a:tailEnd len="med" w="med" type="none"/>
              </a:ln>
            </p:spPr>
          </p:cxnSp>
          <p:cxnSp>
            <p:nvCxnSpPr>
              <p:cNvPr id="10194" name="Google Shape;10194;p1516"/>
              <p:cNvCxnSpPr/>
              <p:nvPr/>
            </p:nvCxnSpPr>
            <p:spPr>
              <a:xfrm>
                <a:off x="1080" y="3480"/>
                <a:ext cx="4328" cy="0"/>
              </a:xfrm>
              <a:prstGeom prst="straightConnector1">
                <a:avLst/>
              </a:prstGeom>
              <a:noFill/>
              <a:ln cap="flat" cmpd="sng" w="28575">
                <a:solidFill>
                  <a:schemeClr val="dk1"/>
                </a:solidFill>
                <a:prstDash val="solid"/>
                <a:round/>
                <a:headEnd len="med" w="med" type="none"/>
                <a:tailEnd len="med" w="med" type="triangle"/>
              </a:ln>
            </p:spPr>
          </p:cxnSp>
        </p:grpSp>
        <p:sp>
          <p:nvSpPr>
            <p:cNvPr id="10195" name="Google Shape;10195;p1516"/>
            <p:cNvSpPr txBox="1"/>
            <p:nvPr/>
          </p:nvSpPr>
          <p:spPr>
            <a:xfrm rot="-5400000">
              <a:off x="2871" y="2823"/>
              <a:ext cx="280" cy="1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Cost</a:t>
              </a:r>
              <a:endParaRPr/>
            </a:p>
          </p:txBody>
        </p:sp>
        <p:sp>
          <p:nvSpPr>
            <p:cNvPr id="10196" name="Google Shape;10196;p1516"/>
            <p:cNvSpPr txBox="1"/>
            <p:nvPr/>
          </p:nvSpPr>
          <p:spPr>
            <a:xfrm>
              <a:off x="3087" y="3229"/>
              <a:ext cx="572" cy="1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Performance</a:t>
              </a:r>
              <a:endParaRPr/>
            </a:p>
          </p:txBody>
        </p:sp>
        <p:grpSp>
          <p:nvGrpSpPr>
            <p:cNvPr id="10197" name="Google Shape;10197;p1516"/>
            <p:cNvGrpSpPr/>
            <p:nvPr/>
          </p:nvGrpSpPr>
          <p:grpSpPr>
            <a:xfrm>
              <a:off x="3193" y="2668"/>
              <a:ext cx="422" cy="408"/>
              <a:chOff x="1617" y="1276"/>
              <a:chExt cx="2267" cy="1249"/>
            </a:xfrm>
          </p:grpSpPr>
          <p:cxnSp>
            <p:nvCxnSpPr>
              <p:cNvPr id="10198" name="Google Shape;10198;p1516"/>
              <p:cNvCxnSpPr/>
              <p:nvPr/>
            </p:nvCxnSpPr>
            <p:spPr>
              <a:xfrm flipH="1" rot="10800000">
                <a:off x="1617" y="2508"/>
                <a:ext cx="226" cy="17"/>
              </a:xfrm>
              <a:prstGeom prst="straightConnector1">
                <a:avLst/>
              </a:prstGeom>
              <a:noFill/>
              <a:ln cap="flat" cmpd="sng" w="38100">
                <a:solidFill>
                  <a:srgbClr val="000099"/>
                </a:solidFill>
                <a:prstDash val="solid"/>
                <a:round/>
                <a:headEnd len="med" w="med" type="none"/>
                <a:tailEnd len="med" w="med" type="none"/>
              </a:ln>
            </p:spPr>
          </p:cxnSp>
          <p:cxnSp>
            <p:nvCxnSpPr>
              <p:cNvPr id="10199" name="Google Shape;10199;p1516"/>
              <p:cNvCxnSpPr/>
              <p:nvPr/>
            </p:nvCxnSpPr>
            <p:spPr>
              <a:xfrm flipH="1" rot="10800000">
                <a:off x="1843" y="2491"/>
                <a:ext cx="226" cy="17"/>
              </a:xfrm>
              <a:prstGeom prst="straightConnector1">
                <a:avLst/>
              </a:prstGeom>
              <a:noFill/>
              <a:ln cap="flat" cmpd="sng" w="38100">
                <a:solidFill>
                  <a:srgbClr val="000099"/>
                </a:solidFill>
                <a:prstDash val="solid"/>
                <a:round/>
                <a:headEnd len="med" w="med" type="none"/>
                <a:tailEnd len="med" w="med" type="none"/>
              </a:ln>
            </p:spPr>
          </p:cxnSp>
          <p:cxnSp>
            <p:nvCxnSpPr>
              <p:cNvPr id="10200" name="Google Shape;10200;p1516"/>
              <p:cNvCxnSpPr/>
              <p:nvPr/>
            </p:nvCxnSpPr>
            <p:spPr>
              <a:xfrm flipH="1" rot="10800000">
                <a:off x="2069" y="2483"/>
                <a:ext cx="227" cy="8"/>
              </a:xfrm>
              <a:prstGeom prst="straightConnector1">
                <a:avLst/>
              </a:prstGeom>
              <a:noFill/>
              <a:ln cap="flat" cmpd="sng" w="38100">
                <a:solidFill>
                  <a:srgbClr val="000099"/>
                </a:solidFill>
                <a:prstDash val="solid"/>
                <a:round/>
                <a:headEnd len="med" w="med" type="none"/>
                <a:tailEnd len="med" w="med" type="none"/>
              </a:ln>
            </p:spPr>
          </p:cxnSp>
          <p:sp>
            <p:nvSpPr>
              <p:cNvPr id="10201" name="Google Shape;10201;p1516"/>
              <p:cNvSpPr/>
              <p:nvPr/>
            </p:nvSpPr>
            <p:spPr>
              <a:xfrm>
                <a:off x="2296" y="2466"/>
                <a:ext cx="226" cy="17"/>
              </a:xfrm>
              <a:custGeom>
                <a:rect b="b" l="l" r="r" t="t"/>
                <a:pathLst>
                  <a:path extrusionOk="0" h="17" w="226">
                    <a:moveTo>
                      <a:pt x="0" y="17"/>
                    </a:moveTo>
                    <a:lnTo>
                      <a:pt x="54" y="17"/>
                    </a:lnTo>
                    <a:lnTo>
                      <a:pt x="113" y="17"/>
                    </a:lnTo>
                    <a:lnTo>
                      <a:pt x="167" y="17"/>
                    </a:lnTo>
                    <a:lnTo>
                      <a:pt x="226" y="0"/>
                    </a:lnTo>
                  </a:path>
                </a:pathLst>
              </a:custGeom>
              <a:noFill/>
              <a:ln cap="flat" cmpd="sng" w="38100">
                <a:solidFill>
                  <a:srgbClr val="000099"/>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sng" cap="none" strike="noStrike">
                  <a:solidFill>
                    <a:srgbClr val="000000"/>
                  </a:solidFill>
                  <a:latin typeface="Times New Roman"/>
                  <a:ea typeface="Times New Roman"/>
                  <a:cs typeface="Times New Roman"/>
                  <a:sym typeface="Times New Roman"/>
                </a:endParaRPr>
              </a:p>
            </p:txBody>
          </p:sp>
          <p:sp>
            <p:nvSpPr>
              <p:cNvPr id="10202" name="Google Shape;10202;p1516"/>
              <p:cNvSpPr/>
              <p:nvPr/>
            </p:nvSpPr>
            <p:spPr>
              <a:xfrm>
                <a:off x="2522" y="2314"/>
                <a:ext cx="231" cy="152"/>
              </a:xfrm>
              <a:custGeom>
                <a:rect b="b" l="l" r="r" t="t"/>
                <a:pathLst>
                  <a:path extrusionOk="0" h="152" w="231">
                    <a:moveTo>
                      <a:pt x="0" y="152"/>
                    </a:moveTo>
                    <a:lnTo>
                      <a:pt x="59" y="127"/>
                    </a:lnTo>
                    <a:lnTo>
                      <a:pt x="113" y="85"/>
                    </a:lnTo>
                    <a:lnTo>
                      <a:pt x="231" y="0"/>
                    </a:lnTo>
                  </a:path>
                </a:pathLst>
              </a:custGeom>
              <a:noFill/>
              <a:ln cap="flat" cmpd="sng" w="38100">
                <a:solidFill>
                  <a:srgbClr val="000099"/>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sng" cap="none" strike="noStrike">
                  <a:solidFill>
                    <a:srgbClr val="000000"/>
                  </a:solidFill>
                  <a:latin typeface="Times New Roman"/>
                  <a:ea typeface="Times New Roman"/>
                  <a:cs typeface="Times New Roman"/>
                  <a:sym typeface="Times New Roman"/>
                </a:endParaRPr>
              </a:p>
            </p:txBody>
          </p:sp>
          <p:sp>
            <p:nvSpPr>
              <p:cNvPr id="10203" name="Google Shape;10203;p1516"/>
              <p:cNvSpPr/>
              <p:nvPr/>
            </p:nvSpPr>
            <p:spPr>
              <a:xfrm>
                <a:off x="2753" y="2103"/>
                <a:ext cx="226" cy="211"/>
              </a:xfrm>
              <a:custGeom>
                <a:rect b="b" l="l" r="r" t="t"/>
                <a:pathLst>
                  <a:path extrusionOk="0" h="211" w="226">
                    <a:moveTo>
                      <a:pt x="0" y="211"/>
                    </a:moveTo>
                    <a:lnTo>
                      <a:pt x="113" y="110"/>
                    </a:lnTo>
                    <a:lnTo>
                      <a:pt x="226" y="0"/>
                    </a:lnTo>
                  </a:path>
                </a:pathLst>
              </a:custGeom>
              <a:noFill/>
              <a:ln cap="flat" cmpd="sng" w="38100">
                <a:solidFill>
                  <a:srgbClr val="000099"/>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sng" cap="none" strike="noStrike">
                  <a:solidFill>
                    <a:srgbClr val="000000"/>
                  </a:solidFill>
                  <a:latin typeface="Times New Roman"/>
                  <a:ea typeface="Times New Roman"/>
                  <a:cs typeface="Times New Roman"/>
                  <a:sym typeface="Times New Roman"/>
                </a:endParaRPr>
              </a:p>
            </p:txBody>
          </p:sp>
          <p:sp>
            <p:nvSpPr>
              <p:cNvPr id="10204" name="Google Shape;10204;p1516"/>
              <p:cNvSpPr/>
              <p:nvPr/>
            </p:nvSpPr>
            <p:spPr>
              <a:xfrm>
                <a:off x="2979" y="1825"/>
                <a:ext cx="226" cy="278"/>
              </a:xfrm>
              <a:custGeom>
                <a:rect b="b" l="l" r="r" t="t"/>
                <a:pathLst>
                  <a:path extrusionOk="0" h="278" w="226">
                    <a:moveTo>
                      <a:pt x="0" y="278"/>
                    </a:moveTo>
                    <a:lnTo>
                      <a:pt x="113" y="152"/>
                    </a:lnTo>
                    <a:lnTo>
                      <a:pt x="226" y="0"/>
                    </a:lnTo>
                  </a:path>
                </a:pathLst>
              </a:custGeom>
              <a:noFill/>
              <a:ln cap="flat" cmpd="sng" w="38100">
                <a:solidFill>
                  <a:srgbClr val="000099"/>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sng" cap="none" strike="noStrike">
                  <a:solidFill>
                    <a:srgbClr val="000000"/>
                  </a:solidFill>
                  <a:latin typeface="Times New Roman"/>
                  <a:ea typeface="Times New Roman"/>
                  <a:cs typeface="Times New Roman"/>
                  <a:sym typeface="Times New Roman"/>
                </a:endParaRPr>
              </a:p>
            </p:txBody>
          </p:sp>
          <p:sp>
            <p:nvSpPr>
              <p:cNvPr id="10205" name="Google Shape;10205;p1516"/>
              <p:cNvSpPr/>
              <p:nvPr/>
            </p:nvSpPr>
            <p:spPr>
              <a:xfrm>
                <a:off x="3205" y="1479"/>
                <a:ext cx="227" cy="346"/>
              </a:xfrm>
              <a:custGeom>
                <a:rect b="b" l="l" r="r" t="t"/>
                <a:pathLst>
                  <a:path extrusionOk="0" h="346" w="227">
                    <a:moveTo>
                      <a:pt x="0" y="346"/>
                    </a:moveTo>
                    <a:lnTo>
                      <a:pt x="55" y="261"/>
                    </a:lnTo>
                    <a:lnTo>
                      <a:pt x="114" y="160"/>
                    </a:lnTo>
                    <a:lnTo>
                      <a:pt x="173" y="75"/>
                    </a:lnTo>
                    <a:lnTo>
                      <a:pt x="197" y="33"/>
                    </a:lnTo>
                    <a:lnTo>
                      <a:pt x="227" y="0"/>
                    </a:lnTo>
                  </a:path>
                </a:pathLst>
              </a:custGeom>
              <a:noFill/>
              <a:ln cap="flat" cmpd="sng" w="38100">
                <a:solidFill>
                  <a:srgbClr val="000099"/>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sng" cap="none" strike="noStrike">
                  <a:solidFill>
                    <a:srgbClr val="000000"/>
                  </a:solidFill>
                  <a:latin typeface="Times New Roman"/>
                  <a:ea typeface="Times New Roman"/>
                  <a:cs typeface="Times New Roman"/>
                  <a:sym typeface="Times New Roman"/>
                </a:endParaRPr>
              </a:p>
            </p:txBody>
          </p:sp>
          <p:sp>
            <p:nvSpPr>
              <p:cNvPr id="10206" name="Google Shape;10206;p1516"/>
              <p:cNvSpPr/>
              <p:nvPr/>
            </p:nvSpPr>
            <p:spPr>
              <a:xfrm>
                <a:off x="3432" y="1343"/>
                <a:ext cx="226" cy="136"/>
              </a:xfrm>
              <a:custGeom>
                <a:rect b="b" l="l" r="r" t="t"/>
                <a:pathLst>
                  <a:path extrusionOk="0" h="136" w="226">
                    <a:moveTo>
                      <a:pt x="0" y="136"/>
                    </a:moveTo>
                    <a:lnTo>
                      <a:pt x="54" y="85"/>
                    </a:lnTo>
                    <a:lnTo>
                      <a:pt x="113" y="51"/>
                    </a:lnTo>
                    <a:lnTo>
                      <a:pt x="172" y="26"/>
                    </a:lnTo>
                    <a:lnTo>
                      <a:pt x="226" y="0"/>
                    </a:lnTo>
                  </a:path>
                </a:pathLst>
              </a:custGeom>
              <a:noFill/>
              <a:ln cap="flat" cmpd="sng" w="38100">
                <a:solidFill>
                  <a:srgbClr val="000099"/>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sng" cap="none" strike="noStrike">
                  <a:solidFill>
                    <a:srgbClr val="000000"/>
                  </a:solidFill>
                  <a:latin typeface="Times New Roman"/>
                  <a:ea typeface="Times New Roman"/>
                  <a:cs typeface="Times New Roman"/>
                  <a:sym typeface="Times New Roman"/>
                </a:endParaRPr>
              </a:p>
            </p:txBody>
          </p:sp>
          <p:sp>
            <p:nvSpPr>
              <p:cNvPr id="10207" name="Google Shape;10207;p1516"/>
              <p:cNvSpPr/>
              <p:nvPr/>
            </p:nvSpPr>
            <p:spPr>
              <a:xfrm>
                <a:off x="3658" y="1276"/>
                <a:ext cx="226" cy="67"/>
              </a:xfrm>
              <a:custGeom>
                <a:rect b="b" l="l" r="r" t="t"/>
                <a:pathLst>
                  <a:path extrusionOk="0" h="67" w="226">
                    <a:moveTo>
                      <a:pt x="0" y="67"/>
                    </a:moveTo>
                    <a:lnTo>
                      <a:pt x="54" y="42"/>
                    </a:lnTo>
                    <a:lnTo>
                      <a:pt x="113" y="34"/>
                    </a:lnTo>
                    <a:lnTo>
                      <a:pt x="226" y="0"/>
                    </a:lnTo>
                  </a:path>
                </a:pathLst>
              </a:custGeom>
              <a:noFill/>
              <a:ln cap="flat" cmpd="sng" w="38100">
                <a:solidFill>
                  <a:srgbClr val="000099"/>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sng" cap="none" strike="noStrike">
                  <a:solidFill>
                    <a:srgbClr val="000000"/>
                  </a:solidFill>
                  <a:latin typeface="Times New Roman"/>
                  <a:ea typeface="Times New Roman"/>
                  <a:cs typeface="Times New Roman"/>
                  <a:sym typeface="Times New Roman"/>
                </a:endParaRPr>
              </a:p>
            </p:txBody>
          </p:sp>
        </p:grpSp>
      </p:grpSp>
      <p:grpSp>
        <p:nvGrpSpPr>
          <p:cNvPr id="10208" name="Google Shape;10208;p1516"/>
          <p:cNvGrpSpPr/>
          <p:nvPr/>
        </p:nvGrpSpPr>
        <p:grpSpPr>
          <a:xfrm>
            <a:off x="2298700" y="3956050"/>
            <a:ext cx="1368425" cy="1268413"/>
            <a:chOff x="1630" y="2576"/>
            <a:chExt cx="862" cy="799"/>
          </a:xfrm>
        </p:grpSpPr>
        <p:grpSp>
          <p:nvGrpSpPr>
            <p:cNvPr id="10209" name="Google Shape;10209;p1516"/>
            <p:cNvGrpSpPr/>
            <p:nvPr/>
          </p:nvGrpSpPr>
          <p:grpSpPr>
            <a:xfrm>
              <a:off x="1630" y="2576"/>
              <a:ext cx="862" cy="799"/>
              <a:chOff x="1630" y="2576"/>
              <a:chExt cx="862" cy="799"/>
            </a:xfrm>
          </p:grpSpPr>
          <p:grpSp>
            <p:nvGrpSpPr>
              <p:cNvPr id="10210" name="Google Shape;10210;p1516"/>
              <p:cNvGrpSpPr/>
              <p:nvPr/>
            </p:nvGrpSpPr>
            <p:grpSpPr>
              <a:xfrm>
                <a:off x="1792" y="2576"/>
                <a:ext cx="700" cy="640"/>
                <a:chOff x="1080" y="928"/>
                <a:chExt cx="4328" cy="2560"/>
              </a:xfrm>
            </p:grpSpPr>
            <p:cxnSp>
              <p:nvCxnSpPr>
                <p:cNvPr id="10211" name="Google Shape;10211;p1516"/>
                <p:cNvCxnSpPr/>
                <p:nvPr/>
              </p:nvCxnSpPr>
              <p:spPr>
                <a:xfrm>
                  <a:off x="1080" y="928"/>
                  <a:ext cx="0" cy="2560"/>
                </a:xfrm>
                <a:prstGeom prst="straightConnector1">
                  <a:avLst/>
                </a:prstGeom>
                <a:noFill/>
                <a:ln cap="flat" cmpd="sng" w="28575">
                  <a:solidFill>
                    <a:schemeClr val="dk1"/>
                  </a:solidFill>
                  <a:prstDash val="solid"/>
                  <a:round/>
                  <a:headEnd len="med" w="med" type="triangle"/>
                  <a:tailEnd len="med" w="med" type="none"/>
                </a:ln>
              </p:spPr>
            </p:cxnSp>
            <p:cxnSp>
              <p:nvCxnSpPr>
                <p:cNvPr id="10212" name="Google Shape;10212;p1516"/>
                <p:cNvCxnSpPr/>
                <p:nvPr/>
              </p:nvCxnSpPr>
              <p:spPr>
                <a:xfrm>
                  <a:off x="1080" y="3480"/>
                  <a:ext cx="4328" cy="0"/>
                </a:xfrm>
                <a:prstGeom prst="straightConnector1">
                  <a:avLst/>
                </a:prstGeom>
                <a:noFill/>
                <a:ln cap="flat" cmpd="sng" w="28575">
                  <a:solidFill>
                    <a:schemeClr val="dk1"/>
                  </a:solidFill>
                  <a:prstDash val="solid"/>
                  <a:round/>
                  <a:headEnd len="med" w="med" type="none"/>
                  <a:tailEnd len="med" w="med" type="triangle"/>
                </a:ln>
              </p:spPr>
            </p:cxnSp>
          </p:grpSp>
          <p:sp>
            <p:nvSpPr>
              <p:cNvPr id="10213" name="Google Shape;10213;p1516"/>
              <p:cNvSpPr txBox="1"/>
              <p:nvPr/>
            </p:nvSpPr>
            <p:spPr>
              <a:xfrm rot="-5400000">
                <a:off x="1567" y="2829"/>
                <a:ext cx="280" cy="1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Cost</a:t>
                </a:r>
                <a:endParaRPr/>
              </a:p>
            </p:txBody>
          </p:sp>
          <p:sp>
            <p:nvSpPr>
              <p:cNvPr id="10214" name="Google Shape;10214;p1516"/>
              <p:cNvSpPr txBox="1"/>
              <p:nvPr/>
            </p:nvSpPr>
            <p:spPr>
              <a:xfrm>
                <a:off x="1814" y="3221"/>
                <a:ext cx="572" cy="1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Performance</a:t>
                </a:r>
                <a:endParaRPr/>
              </a:p>
            </p:txBody>
          </p:sp>
        </p:grpSp>
        <p:grpSp>
          <p:nvGrpSpPr>
            <p:cNvPr id="10215" name="Google Shape;10215;p1516"/>
            <p:cNvGrpSpPr/>
            <p:nvPr/>
          </p:nvGrpSpPr>
          <p:grpSpPr>
            <a:xfrm>
              <a:off x="1860" y="2800"/>
              <a:ext cx="574" cy="199"/>
              <a:chOff x="1162" y="703"/>
              <a:chExt cx="1524" cy="774"/>
            </a:xfrm>
          </p:grpSpPr>
          <p:cxnSp>
            <p:nvCxnSpPr>
              <p:cNvPr id="10216" name="Google Shape;10216;p1516"/>
              <p:cNvCxnSpPr/>
              <p:nvPr/>
            </p:nvCxnSpPr>
            <p:spPr>
              <a:xfrm flipH="1" rot="10800000">
                <a:off x="1162" y="1447"/>
                <a:ext cx="192" cy="30"/>
              </a:xfrm>
              <a:prstGeom prst="straightConnector1">
                <a:avLst/>
              </a:prstGeom>
              <a:noFill/>
              <a:ln cap="flat" cmpd="sng" w="38100">
                <a:solidFill>
                  <a:srgbClr val="660066"/>
                </a:solidFill>
                <a:prstDash val="solid"/>
                <a:round/>
                <a:headEnd len="med" w="med" type="none"/>
                <a:tailEnd len="med" w="med" type="none"/>
              </a:ln>
            </p:spPr>
          </p:cxnSp>
          <p:cxnSp>
            <p:nvCxnSpPr>
              <p:cNvPr id="10217" name="Google Shape;10217;p1516"/>
              <p:cNvCxnSpPr/>
              <p:nvPr/>
            </p:nvCxnSpPr>
            <p:spPr>
              <a:xfrm flipH="1" rot="10800000">
                <a:off x="1354" y="1423"/>
                <a:ext cx="186" cy="24"/>
              </a:xfrm>
              <a:prstGeom prst="straightConnector1">
                <a:avLst/>
              </a:prstGeom>
              <a:noFill/>
              <a:ln cap="flat" cmpd="sng" w="38100">
                <a:solidFill>
                  <a:srgbClr val="660066"/>
                </a:solidFill>
                <a:prstDash val="solid"/>
                <a:round/>
                <a:headEnd len="med" w="med" type="none"/>
                <a:tailEnd len="med" w="med" type="none"/>
              </a:ln>
            </p:spPr>
          </p:cxnSp>
          <p:cxnSp>
            <p:nvCxnSpPr>
              <p:cNvPr id="10218" name="Google Shape;10218;p1516"/>
              <p:cNvCxnSpPr/>
              <p:nvPr/>
            </p:nvCxnSpPr>
            <p:spPr>
              <a:xfrm flipH="1" rot="10800000">
                <a:off x="1540" y="1351"/>
                <a:ext cx="192" cy="72"/>
              </a:xfrm>
              <a:prstGeom prst="straightConnector1">
                <a:avLst/>
              </a:prstGeom>
              <a:noFill/>
              <a:ln cap="flat" cmpd="sng" w="38100">
                <a:solidFill>
                  <a:srgbClr val="660066"/>
                </a:solidFill>
                <a:prstDash val="solid"/>
                <a:round/>
                <a:headEnd len="med" w="med" type="none"/>
                <a:tailEnd len="med" w="med" type="none"/>
              </a:ln>
            </p:spPr>
          </p:cxnSp>
          <p:cxnSp>
            <p:nvCxnSpPr>
              <p:cNvPr id="10219" name="Google Shape;10219;p1516"/>
              <p:cNvCxnSpPr/>
              <p:nvPr/>
            </p:nvCxnSpPr>
            <p:spPr>
              <a:xfrm flipH="1" rot="10800000">
                <a:off x="1732" y="1123"/>
                <a:ext cx="192" cy="228"/>
              </a:xfrm>
              <a:prstGeom prst="straightConnector1">
                <a:avLst/>
              </a:prstGeom>
              <a:noFill/>
              <a:ln cap="flat" cmpd="sng" w="38100">
                <a:solidFill>
                  <a:srgbClr val="660066"/>
                </a:solidFill>
                <a:prstDash val="solid"/>
                <a:round/>
                <a:headEnd len="med" w="med" type="none"/>
                <a:tailEnd len="med" w="med" type="none"/>
              </a:ln>
            </p:spPr>
          </p:cxnSp>
          <p:cxnSp>
            <p:nvCxnSpPr>
              <p:cNvPr id="10220" name="Google Shape;10220;p1516"/>
              <p:cNvCxnSpPr/>
              <p:nvPr/>
            </p:nvCxnSpPr>
            <p:spPr>
              <a:xfrm flipH="1" rot="10800000">
                <a:off x="1924" y="1081"/>
                <a:ext cx="192" cy="42"/>
              </a:xfrm>
              <a:prstGeom prst="straightConnector1">
                <a:avLst/>
              </a:prstGeom>
              <a:noFill/>
              <a:ln cap="flat" cmpd="sng" w="38100">
                <a:solidFill>
                  <a:srgbClr val="660066"/>
                </a:solidFill>
                <a:prstDash val="solid"/>
                <a:round/>
                <a:headEnd len="med" w="med" type="none"/>
                <a:tailEnd len="med" w="med" type="none"/>
              </a:ln>
            </p:spPr>
          </p:cxnSp>
          <p:cxnSp>
            <p:nvCxnSpPr>
              <p:cNvPr id="10221" name="Google Shape;10221;p1516"/>
              <p:cNvCxnSpPr/>
              <p:nvPr/>
            </p:nvCxnSpPr>
            <p:spPr>
              <a:xfrm flipH="1" rot="10800000">
                <a:off x="2116" y="1039"/>
                <a:ext cx="192" cy="42"/>
              </a:xfrm>
              <a:prstGeom prst="straightConnector1">
                <a:avLst/>
              </a:prstGeom>
              <a:noFill/>
              <a:ln cap="flat" cmpd="sng" w="38100">
                <a:solidFill>
                  <a:srgbClr val="660066"/>
                </a:solidFill>
                <a:prstDash val="solid"/>
                <a:round/>
                <a:headEnd len="med" w="med" type="none"/>
                <a:tailEnd len="med" w="med" type="none"/>
              </a:ln>
            </p:spPr>
          </p:cxnSp>
          <p:cxnSp>
            <p:nvCxnSpPr>
              <p:cNvPr id="10222" name="Google Shape;10222;p1516"/>
              <p:cNvCxnSpPr/>
              <p:nvPr/>
            </p:nvCxnSpPr>
            <p:spPr>
              <a:xfrm flipH="1" rot="10800000">
                <a:off x="2308" y="913"/>
                <a:ext cx="186" cy="126"/>
              </a:xfrm>
              <a:prstGeom prst="straightConnector1">
                <a:avLst/>
              </a:prstGeom>
              <a:noFill/>
              <a:ln cap="flat" cmpd="sng" w="38100">
                <a:solidFill>
                  <a:srgbClr val="660066"/>
                </a:solidFill>
                <a:prstDash val="solid"/>
                <a:round/>
                <a:headEnd len="med" w="med" type="none"/>
                <a:tailEnd len="med" w="med" type="none"/>
              </a:ln>
            </p:spPr>
          </p:cxnSp>
          <p:cxnSp>
            <p:nvCxnSpPr>
              <p:cNvPr id="10223" name="Google Shape;10223;p1516"/>
              <p:cNvCxnSpPr/>
              <p:nvPr/>
            </p:nvCxnSpPr>
            <p:spPr>
              <a:xfrm flipH="1" rot="10800000">
                <a:off x="2494" y="703"/>
                <a:ext cx="192" cy="210"/>
              </a:xfrm>
              <a:prstGeom prst="straightConnector1">
                <a:avLst/>
              </a:prstGeom>
              <a:noFill/>
              <a:ln cap="flat" cmpd="sng" w="38100">
                <a:solidFill>
                  <a:srgbClr val="660066"/>
                </a:solidFill>
                <a:prstDash val="solid"/>
                <a:round/>
                <a:headEnd len="med" w="med" type="none"/>
                <a:tailEnd len="med" w="med" type="none"/>
              </a:ln>
            </p:spPr>
          </p:cxnSp>
        </p:grpSp>
      </p:grpSp>
      <p:sp>
        <p:nvSpPr>
          <p:cNvPr id="10224" name="Google Shape;10224;p1516"/>
          <p:cNvSpPr txBox="1"/>
          <p:nvPr/>
        </p:nvSpPr>
        <p:spPr>
          <a:xfrm>
            <a:off x="1695450" y="2003425"/>
            <a:ext cx="2644775" cy="58102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Potential solutions to fulfill mission needs</a:t>
            </a:r>
            <a:endParaRPr/>
          </a:p>
        </p:txBody>
      </p:sp>
      <p:sp>
        <p:nvSpPr>
          <p:cNvPr id="10225" name="Google Shape;10225;p1516"/>
          <p:cNvSpPr txBox="1"/>
          <p:nvPr/>
        </p:nvSpPr>
        <p:spPr>
          <a:xfrm>
            <a:off x="4762500" y="5407025"/>
            <a:ext cx="3082925" cy="11906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Comprehensive assessment with Cost Benefit Analysis as cornerstone</a:t>
            </a:r>
            <a:endParaRPr/>
          </a:p>
        </p:txBody>
      </p:sp>
      <p:sp>
        <p:nvSpPr>
          <p:cNvPr id="10226" name="Google Shape;10226;p1516"/>
          <p:cNvSpPr/>
          <p:nvPr/>
        </p:nvSpPr>
        <p:spPr>
          <a:xfrm>
            <a:off x="6438900" y="2101850"/>
            <a:ext cx="2705100" cy="2900363"/>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End-to-End Systems</a:t>
            </a:r>
            <a:endParaRPr/>
          </a:p>
          <a:p>
            <a:pPr indent="-171450" lvl="0" marL="171450" marR="0" rtl="0" algn="l">
              <a:lnSpc>
                <a:spcPct val="100000"/>
              </a:lnSpc>
              <a:spcBef>
                <a:spcPts val="360"/>
              </a:spcBef>
              <a:spcAft>
                <a:spcPts val="0"/>
              </a:spcAft>
              <a:buClr>
                <a:srgbClr val="000000"/>
              </a:buClr>
              <a:buSzPts val="1800"/>
              <a:buFont typeface="Arial"/>
              <a:buChar char="•"/>
            </a:pPr>
            <a:r>
              <a:rPr b="1" i="0" lang="en-US" sz="1800" u="none" cap="none" strike="noStrike">
                <a:solidFill>
                  <a:srgbClr val="000000"/>
                </a:solidFill>
                <a:latin typeface="Arial"/>
                <a:ea typeface="Arial"/>
                <a:cs typeface="Arial"/>
                <a:sym typeface="Arial"/>
              </a:rPr>
              <a:t>Space &amp; Launch</a:t>
            </a:r>
            <a:endParaRPr/>
          </a:p>
          <a:p>
            <a:pPr indent="-171450" lvl="0" marL="171450" marR="0" rtl="0" algn="l">
              <a:lnSpc>
                <a:spcPct val="100000"/>
              </a:lnSpc>
              <a:spcBef>
                <a:spcPts val="360"/>
              </a:spcBef>
              <a:spcAft>
                <a:spcPts val="0"/>
              </a:spcAft>
              <a:buClr>
                <a:srgbClr val="000000"/>
              </a:buClr>
              <a:buSzPts val="1800"/>
              <a:buFont typeface="Arial"/>
              <a:buChar char="•"/>
            </a:pPr>
            <a:r>
              <a:rPr b="1" i="0" lang="en-US" sz="1800" u="none" cap="none" strike="noStrike">
                <a:solidFill>
                  <a:srgbClr val="000000"/>
                </a:solidFill>
                <a:latin typeface="Arial"/>
                <a:ea typeface="Arial"/>
                <a:cs typeface="Arial"/>
                <a:sym typeface="Arial"/>
              </a:rPr>
              <a:t>Command &amp; Control </a:t>
            </a:r>
            <a:endParaRPr/>
          </a:p>
          <a:p>
            <a:pPr indent="-171450" lvl="0" marL="171450" marR="0" rtl="0" algn="l">
              <a:lnSpc>
                <a:spcPct val="100000"/>
              </a:lnSpc>
              <a:spcBef>
                <a:spcPts val="360"/>
              </a:spcBef>
              <a:spcAft>
                <a:spcPts val="0"/>
              </a:spcAft>
              <a:buClr>
                <a:srgbClr val="000000"/>
              </a:buClr>
              <a:buSzPts val="1800"/>
              <a:buFont typeface="Arial"/>
              <a:buChar char="•"/>
            </a:pPr>
            <a:r>
              <a:rPr b="1" i="0" lang="en-US" sz="1800" u="none" cap="none" strike="noStrike">
                <a:solidFill>
                  <a:srgbClr val="000000"/>
                </a:solidFill>
                <a:latin typeface="Arial"/>
                <a:ea typeface="Arial"/>
                <a:cs typeface="Arial"/>
                <a:sym typeface="Arial"/>
              </a:rPr>
              <a:t>Product Generation &amp; Distribution</a:t>
            </a:r>
            <a:endParaRPr/>
          </a:p>
          <a:p>
            <a:pPr indent="-171450" lvl="0" marL="171450" marR="0" rtl="0" algn="l">
              <a:lnSpc>
                <a:spcPct val="100000"/>
              </a:lnSpc>
              <a:spcBef>
                <a:spcPts val="360"/>
              </a:spcBef>
              <a:spcAft>
                <a:spcPts val="0"/>
              </a:spcAft>
              <a:buClr>
                <a:srgbClr val="000000"/>
              </a:buClr>
              <a:buSzPts val="1800"/>
              <a:buFont typeface="Arial"/>
              <a:buChar char="•"/>
            </a:pPr>
            <a:r>
              <a:rPr b="1" i="0" lang="en-US" sz="1800" u="none" cap="none" strike="noStrike">
                <a:solidFill>
                  <a:srgbClr val="000000"/>
                </a:solidFill>
                <a:latin typeface="Arial"/>
                <a:ea typeface="Arial"/>
                <a:cs typeface="Arial"/>
                <a:sym typeface="Arial"/>
              </a:rPr>
              <a:t>Archive &amp; Access </a:t>
            </a:r>
            <a:endParaRPr/>
          </a:p>
          <a:p>
            <a:pPr indent="-171450" lvl="0" marL="171450" marR="0" rtl="0" algn="l">
              <a:lnSpc>
                <a:spcPct val="100000"/>
              </a:lnSpc>
              <a:spcBef>
                <a:spcPts val="360"/>
              </a:spcBef>
              <a:spcAft>
                <a:spcPts val="0"/>
              </a:spcAft>
              <a:buClr>
                <a:srgbClr val="000000"/>
              </a:buClr>
              <a:buSzPts val="1800"/>
              <a:buFont typeface="Arial"/>
              <a:buChar char="•"/>
            </a:pPr>
            <a:r>
              <a:rPr b="1" i="0" lang="en-US" sz="1800" u="none" cap="none" strike="noStrike">
                <a:solidFill>
                  <a:srgbClr val="000000"/>
                </a:solidFill>
                <a:latin typeface="Arial"/>
                <a:ea typeface="Arial"/>
                <a:cs typeface="Arial"/>
                <a:sym typeface="Arial"/>
              </a:rPr>
              <a:t>User Interface &amp; Assimilation</a:t>
            </a:r>
            <a:endParaRPr/>
          </a:p>
        </p:txBody>
      </p:sp>
      <p:sp>
        <p:nvSpPr>
          <p:cNvPr id="10227" name="Google Shape;10227;p1516"/>
          <p:cNvSpPr/>
          <p:nvPr/>
        </p:nvSpPr>
        <p:spPr>
          <a:xfrm>
            <a:off x="5994400" y="2147888"/>
            <a:ext cx="409575" cy="2514600"/>
          </a:xfrm>
          <a:prstGeom prst="leftBrace">
            <a:avLst>
              <a:gd fmla="val 51163" name="adj1"/>
              <a:gd fmla="val 50000" name="adj2"/>
            </a:avLst>
          </a:prstGeom>
          <a:no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sng"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